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2.png" ContentType="image/png"/>
  <Override PartName="/ppt/media/image33.png" ContentType="image/png"/>
  <Override PartName="/ppt/media/image28.png" ContentType="image/png"/>
  <Override PartName="/ppt/media/image27.png" ContentType="image/png"/>
  <Override PartName="/ppt/media/image30.png" ContentType="image/png"/>
  <Override PartName="/ppt/media/image25.jpeg" ContentType="image/jpe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10.png" ContentType="image/png"/>
  <Override PartName="/ppt/media/image15.png" ContentType="image/png"/>
  <Override PartName="/ppt/media/image9.png" ContentType="image/png"/>
  <Override PartName="/ppt/media/image8.png" ContentType="image/png"/>
  <Override PartName="/ppt/media/image26.jpeg" ContentType="image/jpeg"/>
  <Override PartName="/ppt/media/image29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6.jpeg" ContentType="image/jpeg"/>
  <Override PartName="/ppt/media/image3.png" ContentType="image/png"/>
  <Override PartName="/ppt/media/image19.png" ContentType="image/png"/>
  <Override PartName="/ppt/media/image5.jpeg" ContentType="image/jpe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28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3640" y="4059000"/>
            <a:ext cx="907128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1960" y="405900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3640" y="405900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1760" y="176832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1760" y="176832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3640" y="1768680"/>
            <a:ext cx="907128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3640" y="301320"/>
            <a:ext cx="907128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3640" y="405900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768680"/>
            <a:ext cx="907128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1960" y="405900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3640" y="4059000"/>
            <a:ext cx="907128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28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3640" y="4059000"/>
            <a:ext cx="907128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151960" y="405900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03640" y="405900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1760" y="176832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1760" y="176832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301320"/>
            <a:ext cx="907128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3640" y="405900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1960" y="405900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640" y="4059000"/>
            <a:ext cx="907128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569696B4-EFEB-4A40-8902-A359AEFBFE47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503640" y="6886800"/>
            <a:ext cx="2348280" cy="52092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447000" y="6886800"/>
            <a:ext cx="3194640" cy="52092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7227000" y="6886800"/>
            <a:ext cx="2348280" cy="520920"/>
          </a:xfrm>
          <a:prstGeom prst="rect">
            <a:avLst/>
          </a:prstGeom>
        </p:spPr>
        <p:txBody>
          <a:bodyPr lIns="0" rIns="0" tIns="0" bIns="0"/>
          <a:p>
            <a:pPr algn="r"/>
            <a:fld id="{A00FE588-B009-492D-9CEA-727A552D16E9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29200" y="640080"/>
            <a:ext cx="9069840" cy="1444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Century Schoolbook L"/>
              </a:rPr>
              <a:t>Success Story: Python in University Education</a:t>
            </a:r>
            <a:endParaRPr/>
          </a:p>
        </p:txBody>
      </p:sp>
      <p:sp>
        <p:nvSpPr>
          <p:cNvPr id="79" name="CustomShape 2"/>
          <p:cNvSpPr/>
          <p:nvPr/>
        </p:nvSpPr>
        <p:spPr>
          <a:xfrm>
            <a:off x="639720" y="3685680"/>
            <a:ext cx="9069840" cy="1379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>
                <a:latin typeface="Century Schoolbook L"/>
              </a:rPr>
              <a:t>By: Chetan Khatri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600">
                <a:latin typeface="Century Schoolbook L"/>
              </a:rPr>
              <a:t>Principal Big Data Engineer, Nazara Technologies.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600">
                <a:latin typeface="Century Schoolbook L"/>
              </a:rPr>
              <a:t>Data Science &amp; Machine Learning Curricula Advisor, University of Kachchh, Gujarat.</a:t>
            </a:r>
            <a:endParaRPr/>
          </a:p>
        </p:txBody>
      </p:sp>
      <p:sp>
        <p:nvSpPr>
          <p:cNvPr id="80" name="CustomShape 3"/>
          <p:cNvSpPr/>
          <p:nvPr/>
        </p:nvSpPr>
        <p:spPr>
          <a:xfrm>
            <a:off x="360" y="6766560"/>
            <a:ext cx="10078200" cy="792360"/>
          </a:xfrm>
          <a:prstGeom prst="rect">
            <a:avLst/>
          </a:prstGeom>
          <a:solidFill>
            <a:srgbClr val="4b1f6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Arial"/>
              </a:rPr>
              <a:t>Pycon India 2016</a:t>
            </a:r>
            <a:endParaRPr/>
          </a:p>
        </p:txBody>
      </p:sp>
      <p:sp>
        <p:nvSpPr>
          <p:cNvPr id="81" name="TextShape 4"/>
          <p:cNvSpPr txBox="1"/>
          <p:nvPr/>
        </p:nvSpPr>
        <p:spPr>
          <a:xfrm>
            <a:off x="1679040" y="5675040"/>
            <a:ext cx="62280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Inspired by: Dr. Ajith Kumar, Scipy 2015 – IIT Bombay event</a:t>
            </a:r>
            <a:endParaRPr/>
          </a:p>
        </p:txBody>
      </p:sp>
      <p:sp>
        <p:nvSpPr>
          <p:cNvPr id="82" name="TextShape 5"/>
          <p:cNvSpPr txBox="1"/>
          <p:nvPr/>
        </p:nvSpPr>
        <p:spPr>
          <a:xfrm>
            <a:off x="914400" y="6145920"/>
            <a:ext cx="870768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Thankful to : Prof. Devji Chhanga, Dept. of Computer Science, University of kachchh</a:t>
            </a:r>
            <a:endParaRPr/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503640" y="301320"/>
            <a:ext cx="906984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Machine Learning(i.e Artificial Intelligence) </a:t>
            </a:r>
            <a:r>
              <a:rPr lang="en-US" sz="2600">
                <a:latin typeface="Arial"/>
              </a:rPr>
              <a:t>(Conti...)</a:t>
            </a:r>
            <a:endParaRPr/>
          </a:p>
        </p:txBody>
      </p:sp>
      <p:pic>
        <p:nvPicPr>
          <p:cNvPr id="10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480" y="1595160"/>
            <a:ext cx="10077840" cy="185976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672000"/>
            <a:ext cx="10077840" cy="310320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503640" y="301320"/>
            <a:ext cx="906984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Machine Learning(i.e Artificial Intelligence) </a:t>
            </a:r>
            <a:r>
              <a:rPr lang="en-US" sz="2600">
                <a:latin typeface="Arial"/>
              </a:rPr>
              <a:t>(Conti...)</a:t>
            </a:r>
            <a:endParaRPr/>
          </a:p>
        </p:txBody>
      </p:sp>
      <p:sp>
        <p:nvSpPr>
          <p:cNvPr id="107" name="CustomShape 2"/>
          <p:cNvSpPr/>
          <p:nvPr/>
        </p:nvSpPr>
        <p:spPr>
          <a:xfrm>
            <a:off x="504000" y="1769040"/>
            <a:ext cx="9069840" cy="438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10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480" y="1642320"/>
            <a:ext cx="10077840" cy="224460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480" y="4041360"/>
            <a:ext cx="10077840" cy="312156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03640" y="85320"/>
            <a:ext cx="906984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Machine Learning(i.e Artificial Intelligence) </a:t>
            </a:r>
            <a:r>
              <a:rPr lang="en-US" sz="2600">
                <a:latin typeface="Arial"/>
              </a:rPr>
              <a:t>(Conti...)</a:t>
            </a:r>
            <a:endParaRPr/>
          </a:p>
        </p:txBody>
      </p:sp>
      <p:sp>
        <p:nvSpPr>
          <p:cNvPr id="111" name="CustomShape 2"/>
          <p:cNvSpPr/>
          <p:nvPr/>
        </p:nvSpPr>
        <p:spPr>
          <a:xfrm>
            <a:off x="504000" y="1769040"/>
            <a:ext cx="9069840" cy="438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11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332000"/>
            <a:ext cx="10077840" cy="321624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566600"/>
            <a:ext cx="10077840" cy="295632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503640" y="85320"/>
            <a:ext cx="906984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Machine Learning(i.e Artificial Intelligence) </a:t>
            </a:r>
            <a:r>
              <a:rPr lang="en-US" sz="2600">
                <a:latin typeface="Arial"/>
              </a:rPr>
              <a:t>(Conti...)</a:t>
            </a:r>
            <a:endParaRPr/>
          </a:p>
        </p:txBody>
      </p:sp>
      <p:sp>
        <p:nvSpPr>
          <p:cNvPr id="115" name="CustomShape 2"/>
          <p:cNvSpPr/>
          <p:nvPr/>
        </p:nvSpPr>
        <p:spPr>
          <a:xfrm>
            <a:off x="504000" y="1769040"/>
            <a:ext cx="9069840" cy="438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11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480" y="1368000"/>
            <a:ext cx="10077840" cy="351864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27640" y="4671720"/>
            <a:ext cx="6982560" cy="288216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03640" y="301320"/>
            <a:ext cx="907020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Q &amp; A, Watson Robot</a:t>
            </a:r>
            <a:endParaRPr/>
          </a:p>
        </p:txBody>
      </p:sp>
      <p:sp>
        <p:nvSpPr>
          <p:cNvPr id="119" name="CustomShape 2"/>
          <p:cNvSpPr/>
          <p:nvPr/>
        </p:nvSpPr>
        <p:spPr>
          <a:xfrm>
            <a:off x="504000" y="1769040"/>
            <a:ext cx="9069840" cy="438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12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480" y="1774800"/>
            <a:ext cx="10077840" cy="566604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4000" y="301320"/>
            <a:ext cx="906984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Opportunities</a:t>
            </a:r>
            <a:endParaRPr/>
          </a:p>
        </p:txBody>
      </p:sp>
      <p:sp>
        <p:nvSpPr>
          <p:cNvPr id="122" name="CustomShape 2"/>
          <p:cNvSpPr/>
          <p:nvPr/>
        </p:nvSpPr>
        <p:spPr>
          <a:xfrm rot="21599400">
            <a:off x="504000" y="1767600"/>
            <a:ext cx="9069840" cy="438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12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480" y="1722960"/>
            <a:ext cx="10077840" cy="288972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504000" y="301320"/>
            <a:ext cx="906984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Try Prototype</a:t>
            </a:r>
            <a:endParaRPr/>
          </a:p>
        </p:txBody>
      </p:sp>
      <p:sp>
        <p:nvSpPr>
          <p:cNvPr id="125" name="CustomShape 2"/>
          <p:cNvSpPr/>
          <p:nvPr/>
        </p:nvSpPr>
        <p:spPr>
          <a:xfrm>
            <a:off x="504000" y="1769040"/>
            <a:ext cx="9069840" cy="438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12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480" y="2496240"/>
            <a:ext cx="10077840" cy="350316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03640" y="301320"/>
            <a:ext cx="907020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Interntet of Things (IoT)</a:t>
            </a:r>
            <a:endParaRPr/>
          </a:p>
        </p:txBody>
      </p:sp>
      <p:pic>
        <p:nvPicPr>
          <p:cNvPr id="12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78320" y="1633320"/>
            <a:ext cx="7031880" cy="585396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03640" y="301320"/>
            <a:ext cx="907020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Internet of Things(IoT)</a:t>
            </a:r>
            <a:endParaRPr/>
          </a:p>
        </p:txBody>
      </p:sp>
      <p:sp>
        <p:nvSpPr>
          <p:cNvPr id="130" name="CustomShape 2"/>
          <p:cNvSpPr/>
          <p:nvPr/>
        </p:nvSpPr>
        <p:spPr>
          <a:xfrm>
            <a:off x="503640" y="1769040"/>
            <a:ext cx="9069840" cy="438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Microcontroller, sensors, actuators</a:t>
            </a:r>
            <a:endParaRPr/>
          </a:p>
        </p:txBody>
      </p:sp>
      <p:pic>
        <p:nvPicPr>
          <p:cNvPr id="13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3640" y="2715840"/>
            <a:ext cx="7990200" cy="448344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Agreed !</a:t>
            </a:r>
            <a:endParaRPr/>
          </a:p>
        </p:txBody>
      </p:sp>
      <p:sp>
        <p:nvSpPr>
          <p:cNvPr id="13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University agreed with thought process.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But you should have to be a Active Contributor for Academia also, such as.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Giving Talks for already made syllabus.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Giving Industrial best practice guideline.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Connecting same domain industries to university.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Document your expertise as standard document for academia where you are contributing.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Make standard practical sessions as a hands-on way, not older way !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Make Content / Document very simple and self – explanatory. 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3640" y="85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600">
                <a:latin typeface="Century Schoolbook L"/>
              </a:rPr>
              <a:t>About KSKV Kachchh University, Gujarat</a:t>
            </a:r>
            <a:endParaRPr/>
          </a:p>
        </p:txBody>
      </p:sp>
      <p:sp>
        <p:nvSpPr>
          <p:cNvPr id="84" name="TextShape 2"/>
          <p:cNvSpPr txBox="1"/>
          <p:nvPr/>
        </p:nvSpPr>
        <p:spPr>
          <a:xfrm>
            <a:off x="503640" y="1444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Located at Bhuj, Kachchh – Gujarat.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  <p:pic>
        <p:nvPicPr>
          <p:cNvPr id="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3720" y="2016000"/>
            <a:ext cx="8210520" cy="285264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9760" y="4868640"/>
            <a:ext cx="8269920" cy="254736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03640" y="301320"/>
            <a:ext cx="906984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Early Days AI Programs : </a:t>
            </a:r>
            <a:r>
              <a:rPr lang="en-US" sz="3200">
                <a:solidFill>
                  <a:srgbClr val="3333ff"/>
                </a:solidFill>
                <a:latin typeface="Arial"/>
              </a:rPr>
              <a:t>Deep Blue</a:t>
            </a:r>
            <a:endParaRPr/>
          </a:p>
        </p:txBody>
      </p:sp>
      <p:pic>
        <p:nvPicPr>
          <p:cNvPr id="13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05480" y="1501920"/>
            <a:ext cx="7886520" cy="592740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03640" y="301320"/>
            <a:ext cx="907020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Now, AI Programs</a:t>
            </a:r>
            <a:endParaRPr/>
          </a:p>
        </p:txBody>
      </p:sp>
      <p:sp>
        <p:nvSpPr>
          <p:cNvPr id="137" name="CustomShape 2"/>
          <p:cNvSpPr/>
          <p:nvPr/>
        </p:nvSpPr>
        <p:spPr>
          <a:xfrm>
            <a:off x="546120" y="4340880"/>
            <a:ext cx="9069840" cy="438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Alpha go is best example, wrote for Playing Go game, but it can play Atari games also.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Face Detection → Car Plat Number Detection</a:t>
            </a:r>
            <a:endParaRPr/>
          </a:p>
        </p:txBody>
      </p:sp>
      <p:pic>
        <p:nvPicPr>
          <p:cNvPr id="13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96920" y="1455480"/>
            <a:ext cx="7901280" cy="414936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503640" y="301320"/>
            <a:ext cx="907020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Machine Learning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503640" y="1769040"/>
            <a:ext cx="9069840" cy="438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Machine Learning does this possible, it is study of algorithms which learns from examples and experience having set of rules and hard coded lines.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b="1" i="1" lang="en-US" sz="3200">
                <a:solidFill>
                  <a:srgbClr val="663399"/>
                </a:solidFill>
                <a:latin typeface="Arial"/>
              </a:rPr>
              <a:t>“</a:t>
            </a:r>
            <a:r>
              <a:rPr b="1" i="1" lang="en-US" sz="3200">
                <a:solidFill>
                  <a:srgbClr val="663399"/>
                </a:solidFill>
                <a:latin typeface="Arial"/>
              </a:rPr>
              <a:t>Learns from Examples and Experience”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3640" y="301320"/>
            <a:ext cx="907020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Let's have problem</a:t>
            </a:r>
            <a:endParaRPr/>
          </a:p>
        </p:txBody>
      </p:sp>
      <p:sp>
        <p:nvSpPr>
          <p:cNvPr id="142" name="CustomShape 2"/>
          <p:cNvSpPr/>
          <p:nvPr/>
        </p:nvSpPr>
        <p:spPr>
          <a:xfrm>
            <a:off x="503640" y="1769040"/>
            <a:ext cx="9069840" cy="438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Let's have problem: It seems easy but difficult to solve without machine learning.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440" y="3972240"/>
            <a:ext cx="2313000" cy="19702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46960" y="4170240"/>
            <a:ext cx="1535760" cy="155340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3640" y="301320"/>
            <a:ext cx="907020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Open Source Libraries</a:t>
            </a:r>
            <a:endParaRPr/>
          </a:p>
        </p:txBody>
      </p:sp>
      <p:sp>
        <p:nvSpPr>
          <p:cNvPr id="146" name="CustomShape 2"/>
          <p:cNvSpPr/>
          <p:nvPr/>
        </p:nvSpPr>
        <p:spPr>
          <a:xfrm>
            <a:off x="504000" y="1769040"/>
            <a:ext cx="9069840" cy="438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14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28600" y="2315160"/>
            <a:ext cx="7858080" cy="295704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504000" y="301320"/>
            <a:ext cx="9069840" cy="126108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CustomShape 2"/>
          <p:cNvSpPr/>
          <p:nvPr/>
        </p:nvSpPr>
        <p:spPr>
          <a:xfrm>
            <a:off x="504000" y="1769040"/>
            <a:ext cx="9069840" cy="438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15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19360" y="2892960"/>
            <a:ext cx="6677280" cy="180144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04000" y="301320"/>
            <a:ext cx="9069840" cy="126108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CustomShape 2"/>
          <p:cNvSpPr/>
          <p:nvPr/>
        </p:nvSpPr>
        <p:spPr>
          <a:xfrm>
            <a:off x="504000" y="1769040"/>
            <a:ext cx="9069840" cy="438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15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40600" y="2014560"/>
            <a:ext cx="4900680" cy="396072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504000" y="301320"/>
            <a:ext cx="9069840" cy="126108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CustomShape 2"/>
          <p:cNvSpPr/>
          <p:nvPr/>
        </p:nvSpPr>
        <p:spPr>
          <a:xfrm>
            <a:off x="504000" y="1769040"/>
            <a:ext cx="9069840" cy="438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15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25720" y="2011680"/>
            <a:ext cx="4569120" cy="397224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4000" y="301320"/>
            <a:ext cx="9069840" cy="126108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CustomShape 2"/>
          <p:cNvSpPr/>
          <p:nvPr/>
        </p:nvSpPr>
        <p:spPr>
          <a:xfrm>
            <a:off x="504000" y="1769040"/>
            <a:ext cx="9069840" cy="438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15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88360" y="1880640"/>
            <a:ext cx="3290400" cy="342180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504000" y="301320"/>
            <a:ext cx="906984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Next Step</a:t>
            </a:r>
            <a:endParaRPr/>
          </a:p>
        </p:txBody>
      </p:sp>
      <p:sp>
        <p:nvSpPr>
          <p:cNvPr id="161" name="CustomShape 2"/>
          <p:cNvSpPr/>
          <p:nvPr/>
        </p:nvSpPr>
        <p:spPr>
          <a:xfrm>
            <a:off x="504000" y="1769040"/>
            <a:ext cx="9069840" cy="438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16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16040" y="2082960"/>
            <a:ext cx="3671280" cy="175644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63080" y="2154240"/>
            <a:ext cx="4527360" cy="360540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3640" y="12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600">
                <a:latin typeface="Century Schoolbook L"/>
              </a:rPr>
              <a:t>About KSKV Kachchh University, Gujarat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503640" y="73620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50+ Colleges are afflicted to University of Kachchh.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8+ Colleges are having Computer Science Department.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Around 2500+ Students.</a:t>
            </a:r>
            <a:endParaRPr/>
          </a:p>
        </p:txBody>
      </p:sp>
      <p:pic>
        <p:nvPicPr>
          <p:cNvPr id="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3640" y="4180320"/>
            <a:ext cx="9280440" cy="3307680"/>
          </a:xfrm>
          <a:prstGeom prst="rect">
            <a:avLst/>
          </a:prstGeom>
          <a:ln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000">
                <a:latin typeface="Century Schoolbook L"/>
              </a:rPr>
              <a:t>Questions ?</a:t>
            </a:r>
            <a:endParaRPr/>
          </a:p>
        </p:txBody>
      </p:sp>
      <p:sp>
        <p:nvSpPr>
          <p:cNvPr id="165" name="TextShape 2"/>
          <p:cNvSpPr txBox="1"/>
          <p:nvPr/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000">
                <a:latin typeface="Century Schoolbook L"/>
              </a:rPr>
              <a:t>Resources</a:t>
            </a:r>
            <a:endParaRPr/>
          </a:p>
        </p:txBody>
      </p:sp>
      <p:sp>
        <p:nvSpPr>
          <p:cNvPr id="167" name="TextShape 2"/>
          <p:cNvSpPr txBox="1"/>
          <p:nvPr/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lang="en-US" sz="2600">
                <a:latin typeface="Century Schoolbook L"/>
              </a:rPr>
              <a:t>https://github.com/dskskv/pycon-india-2016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600">
                <a:latin typeface="Century Schoolbook L"/>
              </a:rPr>
              <a:t>chetan@kutchuni.edu.in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600">
                <a:latin typeface="Century Schoolbook L"/>
              </a:rPr>
              <a:t>Twitter: @khatri_chetan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000">
                <a:latin typeface="Century Schoolbook L"/>
              </a:rPr>
              <a:t>Followed process</a:t>
            </a:r>
            <a:endParaRPr/>
          </a:p>
        </p:txBody>
      </p:sp>
      <p:sp>
        <p:nvSpPr>
          <p:cNvPr id="91" name="TextShape 2"/>
          <p:cNvSpPr txBox="1"/>
          <p:nvPr/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University agreed with </a:t>
            </a:r>
            <a:r>
              <a:rPr b="1" lang="en-US" sz="3200">
                <a:latin typeface="Arial"/>
              </a:rPr>
              <a:t>“Remove Gap between Academia and Industry”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Started local Conference “PyKutch” in 2016.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Given multiple talks for Master programs at University of Kachchh.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Data Analytics with Numpy and Pandas with Jupyter Notebook.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Predictive Modeling with Python.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Role of AI, Computer Vision, Neural Network, Genetic Algorithm with Python.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Think Machine Learning with Scikit-learn (Python).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Opportunities in Data Science, Big Data with Python.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Helped University Dean to make Curricula.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Got approved from Vice – chancellor. </a:t>
            </a:r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000">
                <a:latin typeface="Century Schoolbook L"/>
              </a:rPr>
              <a:t>Result</a:t>
            </a:r>
            <a:endParaRPr/>
          </a:p>
        </p:txBody>
      </p:sp>
      <p:sp>
        <p:nvSpPr>
          <p:cNvPr id="93" name="TextShape 2"/>
          <p:cNvSpPr txBox="1"/>
          <p:nvPr/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Gujarat's 1</a:t>
            </a:r>
            <a:r>
              <a:rPr lang="en-US" sz="3200" baseline="101000">
                <a:latin typeface="Arial"/>
              </a:rPr>
              <a:t>st</a:t>
            </a:r>
            <a:r>
              <a:rPr lang="en-US" sz="3200">
                <a:latin typeface="Arial"/>
              </a:rPr>
              <a:t> Government University has Python in Curriculum.</a:t>
            </a:r>
            <a:endParaRPr/>
          </a:p>
          <a:p>
            <a:pPr>
              <a:buFont typeface="StarSymbol"/>
              <a:buAutoNum type="arabicParenR"/>
            </a:pPr>
            <a:r>
              <a:rPr lang="en-US" sz="3200">
                <a:latin typeface="Arial"/>
              </a:rPr>
              <a:t> </a:t>
            </a:r>
            <a:r>
              <a:rPr lang="en-US" sz="3200">
                <a:latin typeface="Arial"/>
              </a:rPr>
              <a:t>CCCS101 - Introduction to Computer Science and  Programming </a:t>
            </a:r>
            <a:r>
              <a:rPr lang="en-US" sz="3200">
                <a:solidFill>
                  <a:srgbClr val="0000ff"/>
                </a:solidFill>
                <a:latin typeface="Arial"/>
              </a:rPr>
              <a:t>with Python.</a:t>
            </a:r>
            <a:endParaRPr/>
          </a:p>
          <a:p>
            <a:pPr>
              <a:buFont typeface="StarSymbol"/>
              <a:buAutoNum type="arabicParenR"/>
            </a:pPr>
            <a:r>
              <a:rPr lang="en-US" sz="3200">
                <a:solidFill>
                  <a:srgbClr val="000000"/>
                </a:solidFill>
                <a:latin typeface="Arial"/>
              </a:rPr>
              <a:t> </a:t>
            </a:r>
            <a:r>
              <a:rPr lang="en-US" sz="3200">
                <a:solidFill>
                  <a:srgbClr val="000000"/>
                </a:solidFill>
                <a:latin typeface="Arial"/>
              </a:rPr>
              <a:t>CCCS205 - Introduction to Data Structures and Algorithms  </a:t>
            </a:r>
            <a:r>
              <a:rPr lang="en-US" sz="3200">
                <a:solidFill>
                  <a:srgbClr val="0000ff"/>
                </a:solidFill>
                <a:latin typeface="Arial"/>
              </a:rPr>
              <a:t>with Python.</a:t>
            </a:r>
            <a:endParaRPr/>
          </a:p>
          <a:p>
            <a:pPr>
              <a:buFont typeface="StarSymbol"/>
              <a:buAutoNum type="arabicParenR"/>
            </a:pPr>
            <a:r>
              <a:rPr lang="en-US" sz="3200">
                <a:solidFill>
                  <a:srgbClr val="000000"/>
                </a:solidFill>
                <a:latin typeface="Arial"/>
              </a:rPr>
              <a:t> </a:t>
            </a:r>
            <a:r>
              <a:rPr lang="en-US" sz="3200">
                <a:solidFill>
                  <a:srgbClr val="000000"/>
                </a:solidFill>
                <a:latin typeface="Arial"/>
              </a:rPr>
              <a:t>CECS408 - Advanced Data Structures </a:t>
            </a:r>
            <a:r>
              <a:rPr lang="en-US" sz="3200">
                <a:solidFill>
                  <a:srgbClr val="0000ff"/>
                </a:solidFill>
                <a:latin typeface="Arial"/>
              </a:rPr>
              <a:t>with Python.</a:t>
            </a:r>
            <a:endParaRPr/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000">
                <a:latin typeface="Century Schoolbook L"/>
              </a:rPr>
              <a:t>Result</a:t>
            </a:r>
            <a:endParaRPr/>
          </a:p>
        </p:txBody>
      </p:sp>
      <p:sp>
        <p:nvSpPr>
          <p:cNvPr id="95" name="TextShape 2"/>
          <p:cNvSpPr txBox="1"/>
          <p:nvPr/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India's 1</a:t>
            </a:r>
            <a:r>
              <a:rPr lang="en-US" sz="3200" baseline="101000">
                <a:latin typeface="Arial"/>
              </a:rPr>
              <a:t>st</a:t>
            </a:r>
            <a:r>
              <a:rPr lang="en-US" sz="3200">
                <a:latin typeface="Arial"/>
              </a:rPr>
              <a:t> Government granted University having Data Science in Curriculum.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Apache Hadoop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Apache Spark </a:t>
            </a:r>
            <a:r>
              <a:rPr lang="en-US" sz="2800">
                <a:solidFill>
                  <a:srgbClr val="0000ff"/>
                </a:solidFill>
                <a:latin typeface="Arial"/>
              </a:rPr>
              <a:t>with Python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Apache Kafka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Machine Learning with Spark </a:t>
            </a:r>
            <a:r>
              <a:rPr lang="en-US" sz="2800">
                <a:solidFill>
                  <a:srgbClr val="0000ff"/>
                </a:solidFill>
                <a:latin typeface="Arial"/>
              </a:rPr>
              <a:t>with Python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0000ff"/>
                </a:solidFill>
                <a:latin typeface="Century Schoolbook L"/>
              </a:rPr>
              <a:t>CCCS936 - Data Science  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0000ff"/>
                </a:solidFill>
                <a:latin typeface="Century Schoolbook L"/>
              </a:rPr>
              <a:t>CCCS938 - Practical Based on CCCS936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How is it so easy ?</a:t>
            </a:r>
            <a:endParaRPr/>
          </a:p>
        </p:txBody>
      </p:sp>
      <p:sp>
        <p:nvSpPr>
          <p:cNvPr id="97" name="TextShape 2"/>
          <p:cNvSpPr txBox="1"/>
          <p:nvPr/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got approved Python in Data Structure &amp; Algorithms to Big Data &amp; Machine learning Syllabus in Government University.</a:t>
            </a:r>
            <a:endParaRPr/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How is it so easy ?</a:t>
            </a:r>
            <a:endParaRPr/>
          </a:p>
        </p:txBody>
      </p:sp>
      <p:sp>
        <p:nvSpPr>
          <p:cNvPr id="99" name="TextShape 2"/>
          <p:cNvSpPr txBox="1"/>
          <p:nvPr/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Make Subject Interesting for Student's ?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Give Use cases of Research and also from Industry for Python Subject.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Give them salary offered by companies matrix, if from same University student got placed in such company then it would be good example.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03640" y="301320"/>
            <a:ext cx="906984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Machine Learning(i.e Artificial Intelligence)</a:t>
            </a:r>
            <a:endParaRPr/>
          </a:p>
        </p:txBody>
      </p:sp>
      <p:pic>
        <p:nvPicPr>
          <p:cNvPr id="10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480" y="1699200"/>
            <a:ext cx="10077840" cy="240372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480" y="4080600"/>
            <a:ext cx="10077840" cy="257832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